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7" r:id="rId5"/>
    <p:sldId id="285" r:id="rId6"/>
    <p:sldId id="283" r:id="rId7"/>
    <p:sldId id="284" r:id="rId8"/>
    <p:sldId id="286" r:id="rId9"/>
    <p:sldId id="289" r:id="rId10"/>
    <p:sldId id="290" r:id="rId11"/>
    <p:sldId id="288" r:id="rId12"/>
    <p:sldId id="292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0" r:id="rId22"/>
    <p:sldId id="301" r:id="rId23"/>
    <p:sldId id="282" r:id="rId24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5DC7"/>
    <a:srgbClr val="42AB0B"/>
    <a:srgbClr val="FF6400"/>
    <a:srgbClr val="00295C"/>
    <a:srgbClr val="008CB0"/>
    <a:srgbClr val="FEBE10"/>
    <a:srgbClr val="F9E018"/>
    <a:srgbClr val="C4D82E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5"/>
    <p:restoredTop sz="94819"/>
  </p:normalViewPr>
  <p:slideViewPr>
    <p:cSldViewPr>
      <p:cViewPr>
        <p:scale>
          <a:sx n="94" d="100"/>
          <a:sy n="94" d="100"/>
        </p:scale>
        <p:origin x="1336" y="7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8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435E9DC-EACD-47D1-B260-24B97C8D8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2209800" y="7580262"/>
            <a:ext cx="1085372" cy="4113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5731010-CEA6-A349-B197-67E582B8F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2209800" y="7580262"/>
            <a:ext cx="1085372" cy="4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57200"/>
            <a:ext cx="13284200" cy="3322499"/>
          </a:xfrm>
        </p:spPr>
        <p:txBody>
          <a:bodyPr/>
          <a:lstStyle/>
          <a:p>
            <a:r>
              <a:rPr lang="en-US" sz="5000" dirty="0"/>
              <a:t>Pedaling Forward: The Evolution of Bicycling Infrastructure in 3 Canadian Cities from 2010 to 2022</a:t>
            </a:r>
            <a:br>
              <a:rPr lang="en-US" sz="5000" dirty="0"/>
            </a:br>
            <a:endParaRPr lang="en-US" sz="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3276599"/>
            <a:ext cx="13284200" cy="388620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Richard Wen</a:t>
            </a: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b="0" dirty="0"/>
              <a:t>Postdoctoral Fellow</a:t>
            </a:r>
          </a:p>
          <a:p>
            <a:pPr marL="0" indent="0">
              <a:buNone/>
            </a:pPr>
            <a:r>
              <a:rPr lang="en-US" b="0" dirty="0"/>
              <a:t>Dalla Lana School of Public Health</a:t>
            </a:r>
          </a:p>
          <a:p>
            <a:pPr marL="0" indent="0">
              <a:buNone/>
            </a:pPr>
            <a:r>
              <a:rPr lang="en-US" b="0" dirty="0"/>
              <a:t>University of Toronto</a:t>
            </a:r>
          </a:p>
          <a:p>
            <a:pPr marL="0" indent="0">
              <a:buNone/>
            </a:pPr>
            <a:r>
              <a:rPr lang="en-US" b="0" i="1" dirty="0" err="1"/>
              <a:t>richard.wen@utoronto.ca</a:t>
            </a:r>
            <a:endParaRPr lang="en-US" sz="1200" b="0" dirty="0"/>
          </a:p>
          <a:p>
            <a:pPr marL="0" indent="0" algn="r">
              <a:buNone/>
            </a:pPr>
            <a:r>
              <a:rPr lang="en-US" b="0" dirty="0"/>
              <a:t>CARSP Conference 2024</a:t>
            </a:r>
          </a:p>
          <a:p>
            <a:pPr marL="0" indent="0" algn="r">
              <a:buNone/>
            </a:pPr>
            <a:r>
              <a:rPr lang="en-US" b="0" dirty="0"/>
              <a:t>Ottawa, Ontario</a:t>
            </a:r>
          </a:p>
          <a:p>
            <a:pPr marL="0" indent="0" algn="r">
              <a:buNone/>
            </a:pPr>
            <a:r>
              <a:rPr lang="en-US" b="0" dirty="0"/>
              <a:t>June 16-19, 2024</a:t>
            </a:r>
          </a:p>
          <a:p>
            <a:pPr marL="0" indent="0" algn="r">
              <a:buNone/>
            </a:pPr>
            <a:r>
              <a:rPr lang="en-US" b="0" dirty="0"/>
              <a:t>Session1 B: Cyclist Safety</a:t>
            </a:r>
            <a:endParaRPr lang="en-US" sz="20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4484E7-D898-4083-3F40-97D1A814C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 t="2778" r="20044" b="50000"/>
          <a:stretch/>
        </p:blipFill>
        <p:spPr>
          <a:xfrm>
            <a:off x="755132" y="1752601"/>
            <a:ext cx="5632624" cy="5222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82ED3D-94AE-791F-E205-E58E83405B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50000" b="3704"/>
          <a:stretch/>
        </p:blipFill>
        <p:spPr>
          <a:xfrm>
            <a:off x="6387755" y="1752600"/>
            <a:ext cx="7023445" cy="51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348264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524000"/>
            <a:ext cx="80772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6" b="9434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25DD86-F3E1-ACD9-A8AB-5B92D76B68C9}"/>
              </a:ext>
            </a:extLst>
          </p:cNvPr>
          <p:cNvSpPr/>
          <p:nvPr/>
        </p:nvSpPr>
        <p:spPr>
          <a:xfrm>
            <a:off x="790950" y="171672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Comparability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infrastructure types across cities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A13BB2-F046-5A4D-88AB-D6AD6544C34E}"/>
              </a:ext>
            </a:extLst>
          </p:cNvPr>
          <p:cNvSpPr/>
          <p:nvPr/>
        </p:nvSpPr>
        <p:spPr>
          <a:xfrm>
            <a:off x="3886200" y="171672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Verified Change Data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Cycling data with confirmed changes and evidence 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32C035-D4ED-4A17-B0E2-99437D33C81C}"/>
              </a:ext>
            </a:extLst>
          </p:cNvPr>
          <p:cNvSpPr/>
          <p:nvPr/>
        </p:nvSpPr>
        <p:spPr>
          <a:xfrm>
            <a:off x="6960668" y="171672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Strict Exclusions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Temporary/mixed infrastructure &amp; directionality not considered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9FA3A-A93A-5588-5C59-85E7D58DF91B}"/>
              </a:ext>
            </a:extLst>
          </p:cNvPr>
          <p:cNvSpPr/>
          <p:nvPr/>
        </p:nvSpPr>
        <p:spPr>
          <a:xfrm>
            <a:off x="10055918" y="171672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Potential Data Gaps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Possibly incomplete data for 2022 as cities may not update by end of year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73CF301D-7224-024A-DBC2-C489727B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137" y="1794455"/>
            <a:ext cx="1309875" cy="1309875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F11483F-1C5C-E616-E326-D4E499084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125" y="2128697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8F01D880-6495-3EC2-6852-25F55F38B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0593" y="2128697"/>
            <a:ext cx="914400" cy="914400"/>
          </a:xfrm>
          <a:prstGeom prst="rect">
            <a:avLst/>
          </a:prstGeom>
        </p:spPr>
      </p:pic>
      <p:pic>
        <p:nvPicPr>
          <p:cNvPr id="16" name="Graphic 15" descr="Harvey Balls 50% with solid fill">
            <a:extLst>
              <a:ext uri="{FF2B5EF4-FFF2-40B4-BE49-F238E27FC236}">
                <a16:creationId xmlns:a16="http://schemas.microsoft.com/office/drawing/2014/main" id="{7446F20F-C5E4-3842-EE4F-D87F28A8B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5843" y="2128697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542F6A-6FB1-602C-29F0-156934911070}"/>
              </a:ext>
            </a:extLst>
          </p:cNvPr>
          <p:cNvSpPr txBox="1"/>
          <p:nvPr/>
        </p:nvSpPr>
        <p:spPr>
          <a:xfrm>
            <a:off x="2438400" y="6486405"/>
            <a:ext cx="2529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2800" b="1" i="1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777AC-9C6F-18F5-FBAB-8EF03E132EF1}"/>
              </a:ext>
            </a:extLst>
          </p:cNvPr>
          <p:cNvSpPr txBox="1"/>
          <p:nvPr/>
        </p:nvSpPr>
        <p:spPr>
          <a:xfrm>
            <a:off x="8774993" y="6501825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800" b="1" i="1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8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9E9423-3B5B-FCE8-519A-6DEC7DEFD51B}"/>
              </a:ext>
            </a:extLst>
          </p:cNvPr>
          <p:cNvSpPr/>
          <p:nvPr/>
        </p:nvSpPr>
        <p:spPr>
          <a:xfrm>
            <a:off x="790950" y="1965199"/>
            <a:ext cx="12391650" cy="1235202"/>
          </a:xfrm>
          <a:prstGeom prst="roundRect">
            <a:avLst>
              <a:gd name="adj" fmla="val 7952"/>
            </a:avLst>
          </a:prstGeom>
          <a:solidFill>
            <a:srgbClr val="815D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0"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Cycling infrastructure growth since 2009 especially after 2019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BCE53A-D0D5-383C-2981-77D7F0529356}"/>
              </a:ext>
            </a:extLst>
          </p:cNvPr>
          <p:cNvSpPr/>
          <p:nvPr/>
        </p:nvSpPr>
        <p:spPr>
          <a:xfrm>
            <a:off x="790950" y="3657600"/>
            <a:ext cx="12391650" cy="1235202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0"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~42/74/83% of Calgary/Toronto/Vancouver city data had correct install years.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Verification data important for accurate representation of infrastructure.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1AAB6D-0C66-3A93-96C2-34B3B9D5BC68}"/>
              </a:ext>
            </a:extLst>
          </p:cNvPr>
          <p:cNvSpPr/>
          <p:nvPr/>
        </p:nvSpPr>
        <p:spPr>
          <a:xfrm>
            <a:off x="790950" y="5350001"/>
            <a:ext cx="12391650" cy="1235202"/>
          </a:xfrm>
          <a:prstGeom prst="roundRect">
            <a:avLst>
              <a:gd name="adj" fmla="val 7952"/>
            </a:avLst>
          </a:prstGeom>
          <a:solidFill>
            <a:srgbClr val="815DC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0" rtlCol="0" anchor="ctr"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Trends comparable across cities with standardized infrastructure types. However, care needed to include appropriate types for purpose of study.</a:t>
            </a:r>
          </a:p>
        </p:txBody>
      </p:sp>
      <p:pic>
        <p:nvPicPr>
          <p:cNvPr id="15" name="Graphic 14" descr="Bar graph with upward trend with solid fill">
            <a:extLst>
              <a:ext uri="{FF2B5EF4-FFF2-40B4-BE49-F238E27FC236}">
                <a16:creationId xmlns:a16="http://schemas.microsoft.com/office/drawing/2014/main" id="{94AD21E7-AFCD-A58C-686F-5F853ABAC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6766" y="3898201"/>
            <a:ext cx="754000" cy="754000"/>
          </a:xfrm>
          <a:prstGeom prst="rect">
            <a:avLst/>
          </a:prstGeom>
        </p:spPr>
      </p:pic>
      <p:pic>
        <p:nvPicPr>
          <p:cNvPr id="20" name="Graphic 19" descr="Checkbox Checked with solid fill">
            <a:extLst>
              <a:ext uri="{FF2B5EF4-FFF2-40B4-BE49-F238E27FC236}">
                <a16:creationId xmlns:a16="http://schemas.microsoft.com/office/drawing/2014/main" id="{2D8CFA7B-75E8-9FC7-82D2-A4B1B1C91C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93400" y="2051400"/>
            <a:ext cx="920732" cy="920732"/>
          </a:xfrm>
          <a:prstGeom prst="rect">
            <a:avLst/>
          </a:prstGeom>
        </p:spPr>
      </p:pic>
      <p:pic>
        <p:nvPicPr>
          <p:cNvPr id="22" name="Graphic 21" descr="Venn diagram with solid fill">
            <a:extLst>
              <a:ext uri="{FF2B5EF4-FFF2-40B4-BE49-F238E27FC236}">
                <a16:creationId xmlns:a16="http://schemas.microsoft.com/office/drawing/2014/main" id="{0730BB0E-BAD0-F50D-2D53-0F6DA32611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3400" y="5552085"/>
            <a:ext cx="831034" cy="8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… Healthy, but Dangerous?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collage of people riding bikes&#10;&#10;Description automatically generated">
            <a:extLst>
              <a:ext uri="{FF2B5EF4-FFF2-40B4-BE49-F238E27FC236}">
                <a16:creationId xmlns:a16="http://schemas.microsoft.com/office/drawing/2014/main" id="{5F89FEFD-5FB4-8E2A-82D4-1D737331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91" y="1790700"/>
            <a:ext cx="5334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D9471-004F-55E4-2A89-2E7D88B5089E}"/>
              </a:ext>
            </a:extLst>
          </p:cNvPr>
          <p:cNvSpPr txBox="1"/>
          <p:nvPr/>
        </p:nvSpPr>
        <p:spPr>
          <a:xfrm>
            <a:off x="672221" y="4613342"/>
            <a:ext cx="328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Fitness &amp; Mental 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3E25C-4406-B080-E035-D257195C50D1}"/>
              </a:ext>
            </a:extLst>
          </p:cNvPr>
          <p:cNvSpPr txBox="1"/>
          <p:nvPr/>
        </p:nvSpPr>
        <p:spPr>
          <a:xfrm>
            <a:off x="2488031" y="203469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Cleaner 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EFB7D-2853-34B9-777F-62A82CF53484}"/>
              </a:ext>
            </a:extLst>
          </p:cNvPr>
          <p:cNvSpPr txBox="1"/>
          <p:nvPr/>
        </p:nvSpPr>
        <p:spPr>
          <a:xfrm>
            <a:off x="494420" y="3314124"/>
            <a:ext cx="346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Traffic &amp;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1A256-8354-E87E-8D4A-0AF62E3D0D6E}"/>
              </a:ext>
            </a:extLst>
          </p:cNvPr>
          <p:cNvSpPr txBox="1"/>
          <p:nvPr/>
        </p:nvSpPr>
        <p:spPr>
          <a:xfrm>
            <a:off x="965591" y="5912560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Lives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5C8C-7B16-459B-F63F-405BC171077B}"/>
              </a:ext>
            </a:extLst>
          </p:cNvPr>
          <p:cNvSpPr txBox="1"/>
          <p:nvPr/>
        </p:nvSpPr>
        <p:spPr>
          <a:xfrm>
            <a:off x="3440531" y="7595098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Teschke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K., Reynolds, C. C., Ries, F. J., Gouge, B., &amp; Winters, M. (2012). Bicycling: Health risk or benefit. UBC Med J, 3(2), 6-11.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5205C-140C-C045-6A18-73B45846FC50}"/>
              </a:ext>
            </a:extLst>
          </p:cNvPr>
          <p:cNvSpPr txBox="1"/>
          <p:nvPr/>
        </p:nvSpPr>
        <p:spPr>
          <a:xfrm>
            <a:off x="9853295" y="3606968"/>
            <a:ext cx="4146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Risk of Injury &amp; Death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e.g. 2.3X injury, 1.8X death versus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vehicles in US (1999-2003)</a:t>
            </a:r>
            <a:endParaRPr lang="en-US" sz="2400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DDF6D-ED77-ACFE-C352-FE0EEA43A33F}"/>
              </a:ext>
            </a:extLst>
          </p:cNvPr>
          <p:cNvSpPr txBox="1"/>
          <p:nvPr/>
        </p:nvSpPr>
        <p:spPr>
          <a:xfrm>
            <a:off x="9159624" y="2029184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CA38-253E-61D5-F870-AA7EF4FD444E}"/>
              </a:ext>
            </a:extLst>
          </p:cNvPr>
          <p:cNvSpPr txBox="1"/>
          <p:nvPr/>
        </p:nvSpPr>
        <p:spPr>
          <a:xfrm>
            <a:off x="9588891" y="5912560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 Lives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FE56E5-1D6B-35CE-12D8-906BE7D875C8}"/>
              </a:ext>
            </a:extLst>
          </p:cNvPr>
          <p:cNvSpPr/>
          <p:nvPr/>
        </p:nvSpPr>
        <p:spPr>
          <a:xfrm>
            <a:off x="4114799" y="1676400"/>
            <a:ext cx="5612231" cy="5562600"/>
          </a:xfrm>
          <a:prstGeom prst="ellipse">
            <a:avLst/>
          </a:prstGeom>
          <a:noFill/>
          <a:ln w="76200">
            <a:solidFill>
              <a:srgbClr val="008C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richard.wen@utoronto.ca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3352800" y="7620000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Infrastructure: Is it Happening?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3462184" y="7710917"/>
            <a:ext cx="652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to bottom: 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| 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2" y="3032253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3429000" y="7543800"/>
            <a:ext cx="7772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434" y="1676400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0434" y="3817297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0434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06C852-8E53-F3D9-95AF-5D5AEF04056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62BA32-CEFC-A796-69F2-95A4B3FD1EE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2513BB-896B-15B2-15E8-91E1C5239C9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B554E86-8520-88B0-FBC9-C2DC6E3A7375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0943B-728C-AADB-2524-90FE37A15D38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D711129-2B91-8E2F-EB19-80CCB325735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B99439-4300-0A97-17E7-222BD83D617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A6077A-C665-AFE7-DF9E-52ACD148095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A2CF008-F6BB-6E7B-B98B-B5AA51E0026C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D25AA5-6406-0C32-890E-B374102FC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Mathematics with solid fill">
              <a:extLst>
                <a:ext uri="{FF2B5EF4-FFF2-40B4-BE49-F238E27FC236}">
                  <a16:creationId xmlns:a16="http://schemas.microsoft.com/office/drawing/2014/main" id="{8C8C11C0-E4F9-F06B-1A34-9B695FEB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31" name="Graphic 30" descr="Caret Right with solid fill">
            <a:extLst>
              <a:ext uri="{FF2B5EF4-FFF2-40B4-BE49-F238E27FC236}">
                <a16:creationId xmlns:a16="http://schemas.microsoft.com/office/drawing/2014/main" id="{4BBE9242-6936-6E9B-5FF3-E1289A0B2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EB9599D-E914-1177-83BD-E7FE9C1CF133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A16212-9362-B4B1-462C-B668078E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Settings with solid fill">
              <a:extLst>
                <a:ext uri="{FF2B5EF4-FFF2-40B4-BE49-F238E27FC236}">
                  <a16:creationId xmlns:a16="http://schemas.microsoft.com/office/drawing/2014/main" id="{7DDFEA83-15A6-B805-6E60-97350D5A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B5F3F2BF-9D08-50D9-4AC9-54B77214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"/>
          <a:stretch/>
        </p:blipFill>
        <p:spPr>
          <a:xfrm>
            <a:off x="2438400" y="1348264"/>
            <a:ext cx="8044418" cy="60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3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4736</TotalTime>
  <Words>821</Words>
  <Application>Microsoft Macintosh PowerPoint</Application>
  <PresentationFormat>Custom</PresentationFormat>
  <Paragraphs>195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Century Gothic</vt:lpstr>
      <vt:lpstr>Office Theme</vt:lpstr>
      <vt:lpstr>Pedaling Forward: The Evolution of Bicycling Infrastructure in 3 Canadian Cities from 2010 to 2022 </vt:lpstr>
      <vt:lpstr>Cycling … Healthy, but Dangerous?</vt:lpstr>
      <vt:lpstr>The Pandemic Cycling Boom and Safer Streets</vt:lpstr>
      <vt:lpstr>Infrastructure: Is it Happening? How Do We Know?</vt:lpstr>
      <vt:lpstr>Research Objectives</vt:lpstr>
      <vt:lpstr>Data</vt:lpstr>
      <vt:lpstr>Methods: Verification</vt:lpstr>
      <vt:lpstr>Methods: Evaluation</vt:lpstr>
      <vt:lpstr>Results: Segment Inclusions and Exclusions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Discussion</vt:lpstr>
      <vt:lpstr>Summary</vt:lpstr>
      <vt:lpstr>Thank You for Your Time!  Richard Wen  Postdoctoral Fellow richard.wen@utoronto.ca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319</cp:revision>
  <dcterms:created xsi:type="dcterms:W3CDTF">2019-01-15T21:43:35Z</dcterms:created>
  <dcterms:modified xsi:type="dcterms:W3CDTF">2024-05-31T12:05:12Z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